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Economica" panose="020B0600070205080204" charset="0"/>
      <p:regular r:id="rId21"/>
      <p:bold r:id="rId22"/>
      <p:italic r:id="rId23"/>
      <p:boldItalic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  <p:embeddedFont>
      <p:font typeface="Source Sans Pro" panose="020B050303040302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56" y="6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954b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954b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087a17aeae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087a17aeae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87a17aeae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087a17aeae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7d6d7269b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07d6d7269b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7d6d7269b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07d6d7269b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87a17aeae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087a17aeae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6f8954b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c6f8954b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c6f8954bc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c6f8954bc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c6f8954bc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c6f8954bc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08a7978c3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08a7978c3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6f8954bc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6f8954bc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08a7978c3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08a7978c3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1844cef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1844cef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7d6d7269b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07d6d7269b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87a17aea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087a17aea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7d6d7269b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07d6d7269b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87a17aea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087a17aea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87a17aea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87a17aea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ardano.ideascale.com/a/dtd/cPAY-TrustOrder-Anti-SpamOrder/383397-48088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>
            <a:off x="2973600" y="3811150"/>
            <a:ext cx="32904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300" b="1" dirty="0">
                <a:solidFill>
                  <a:srgbClr val="333333"/>
                </a:solidFill>
                <a:latin typeface="+mj-ea"/>
                <a:ea typeface="+mj-ea"/>
              </a:rPr>
              <a:t>第</a:t>
            </a:r>
            <a:r>
              <a:rPr lang="en-US" altLang="ja-JP" sz="1300" b="1" dirty="0">
                <a:solidFill>
                  <a:srgbClr val="333333"/>
                </a:solidFill>
                <a:latin typeface="+mj-ea"/>
                <a:ea typeface="+mj-ea"/>
              </a:rPr>
              <a:t>7</a:t>
            </a:r>
            <a:r>
              <a:rPr lang="ja-JP" altLang="en-US" sz="1300" b="1" dirty="0">
                <a:solidFill>
                  <a:srgbClr val="333333"/>
                </a:solidFill>
                <a:latin typeface="+mj-ea"/>
                <a:ea typeface="+mj-ea"/>
              </a:rPr>
              <a:t>回</a:t>
            </a:r>
            <a:r>
              <a:rPr lang="en" sz="1300" b="1" dirty="0">
                <a:solidFill>
                  <a:srgbClr val="333333"/>
                </a:solidFill>
                <a:latin typeface="+mj-ea"/>
                <a:ea typeface="+mj-ea"/>
              </a:rPr>
              <a:t> | </a:t>
            </a:r>
            <a:r>
              <a:rPr lang="en-US" altLang="ja-JP" sz="1300" b="1" dirty="0">
                <a:solidFill>
                  <a:srgbClr val="333333"/>
                </a:solidFill>
                <a:latin typeface="+mj-ea"/>
                <a:ea typeface="+mj-ea"/>
              </a:rPr>
              <a:t>2021</a:t>
            </a:r>
            <a:r>
              <a:rPr lang="ja-JP" altLang="en-US" sz="1300" b="1" dirty="0">
                <a:solidFill>
                  <a:srgbClr val="333333"/>
                </a:solidFill>
                <a:latin typeface="+mj-ea"/>
                <a:ea typeface="+mj-ea"/>
              </a:rPr>
              <a:t>年</a:t>
            </a:r>
            <a:r>
              <a:rPr lang="en-US" altLang="ja-JP" sz="1300" b="1" dirty="0">
                <a:latin typeface="+mj-ea"/>
                <a:ea typeface="+mj-ea"/>
              </a:rPr>
              <a:t>12</a:t>
            </a:r>
            <a:r>
              <a:rPr lang="ja-JP" altLang="en-US" sz="1300" b="1" dirty="0">
                <a:latin typeface="+mj-ea"/>
                <a:ea typeface="+mj-ea"/>
              </a:rPr>
              <a:t>月</a:t>
            </a:r>
            <a:r>
              <a:rPr lang="en" sz="1300" b="1" dirty="0">
                <a:latin typeface="+mj-ea"/>
                <a:ea typeface="+mj-ea"/>
              </a:rPr>
              <a:t>18</a:t>
            </a:r>
            <a:r>
              <a:rPr lang="ja-JP" altLang="en-US" sz="1300" b="1" dirty="0">
                <a:latin typeface="+mj-ea"/>
                <a:ea typeface="+mj-ea"/>
              </a:rPr>
              <a:t>日</a:t>
            </a:r>
            <a:r>
              <a:rPr lang="en" sz="1300" b="1" dirty="0">
                <a:latin typeface="+mj-ea"/>
                <a:ea typeface="+mj-ea"/>
              </a:rPr>
              <a:t> | </a:t>
            </a:r>
            <a:r>
              <a:rPr lang="ja-JP" altLang="en-US" sz="1300" b="1" dirty="0">
                <a:latin typeface="+mj-ea"/>
                <a:ea typeface="+mj-ea"/>
              </a:rPr>
              <a:t>プレゼンター</a:t>
            </a:r>
            <a:r>
              <a:rPr lang="en" sz="1300" b="1" dirty="0">
                <a:latin typeface="+mj-ea"/>
                <a:ea typeface="+mj-ea"/>
              </a:rPr>
              <a:t> TrongNguyen</a:t>
            </a:r>
            <a:endParaRPr sz="1100" b="1" dirty="0">
              <a:latin typeface="+mj-ea"/>
              <a:ea typeface="+mj-ea"/>
            </a:endParaRPr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1288" y="1161197"/>
            <a:ext cx="2101425" cy="19485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1592037" y="3353600"/>
            <a:ext cx="5184974" cy="5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333333"/>
              </a:solidFill>
            </a:endParaRPr>
          </a:p>
          <a:p>
            <a:pPr marL="0" lvl="0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000" b="1" dirty="0">
              <a:solidFill>
                <a:srgbClr val="333333"/>
              </a:solidFill>
            </a:endParaRPr>
          </a:p>
          <a:p>
            <a:pPr marL="0" lvl="0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000" b="1" dirty="0">
              <a:solidFill>
                <a:srgbClr val="333333"/>
              </a:solidFill>
            </a:endParaRPr>
          </a:p>
          <a:p>
            <a:pPr marL="0" lvl="0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000" b="1" dirty="0">
              <a:solidFill>
                <a:srgbClr val="333333"/>
              </a:solidFill>
            </a:endParaRPr>
          </a:p>
          <a:p>
            <a:pPr marL="0" lvl="0" indent="0" algn="ctr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2000" b="1" dirty="0">
                <a:solidFill>
                  <a:srgbClr val="333333"/>
                </a:solidFill>
                <a:latin typeface="+mj-ea"/>
                <a:ea typeface="+mj-ea"/>
              </a:rPr>
              <a:t>cPAY – </a:t>
            </a:r>
            <a:r>
              <a:rPr lang="ja-JP" altLang="en-US" sz="2000" b="1" dirty="0">
                <a:solidFill>
                  <a:srgbClr val="333333"/>
                </a:solidFill>
                <a:latin typeface="+mj-ea"/>
                <a:ea typeface="+mj-ea"/>
              </a:rPr>
              <a:t>信用取引</a:t>
            </a:r>
            <a:r>
              <a:rPr lang="en" sz="2000" b="1" dirty="0">
                <a:solidFill>
                  <a:srgbClr val="333333"/>
                </a:solidFill>
                <a:latin typeface="+mj-ea"/>
                <a:ea typeface="+mj-ea"/>
              </a:rPr>
              <a:t> </a:t>
            </a:r>
            <a:r>
              <a:rPr lang="ja-JP" altLang="en-US" sz="2000" b="1" dirty="0">
                <a:solidFill>
                  <a:srgbClr val="333333"/>
                </a:solidFill>
                <a:latin typeface="+mj-ea"/>
                <a:ea typeface="+mj-ea"/>
              </a:rPr>
              <a:t>アンチ</a:t>
            </a:r>
            <a:r>
              <a:rPr lang="en" sz="2000" b="1" dirty="0">
                <a:solidFill>
                  <a:srgbClr val="333333"/>
                </a:solidFill>
                <a:latin typeface="+mj-ea"/>
                <a:ea typeface="+mj-ea"/>
              </a:rPr>
              <a:t> </a:t>
            </a:r>
            <a:r>
              <a:rPr lang="ja-JP" altLang="en-US" sz="2000" b="1" dirty="0">
                <a:solidFill>
                  <a:srgbClr val="333333"/>
                </a:solidFill>
                <a:latin typeface="+mj-ea"/>
                <a:ea typeface="+mj-ea"/>
              </a:rPr>
              <a:t>スパムオーダー</a:t>
            </a:r>
            <a:endParaRPr sz="200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925" y="152400"/>
            <a:ext cx="4082912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775" y="213350"/>
            <a:ext cx="763679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>
                <a:solidFill>
                  <a:schemeClr val="lt2"/>
                </a:solidFill>
              </a:rPr>
              <a:t>主な機能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69" name="Google Shape;169;p24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42078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ja-JP" altLang="en-US" b="1" dirty="0"/>
              <a:t>リアルタイム</a:t>
            </a:r>
            <a:r>
              <a:rPr lang="en" b="1" dirty="0"/>
              <a:t>USD</a:t>
            </a:r>
            <a:r>
              <a:rPr lang="ja-JP" altLang="en-US" b="1" dirty="0"/>
              <a:t>⇒</a:t>
            </a:r>
            <a:r>
              <a:rPr lang="en" b="1" dirty="0"/>
              <a:t>ADA</a:t>
            </a:r>
            <a:r>
              <a:rPr lang="ja-JP" altLang="en-US" b="1" dirty="0"/>
              <a:t>に変換</a:t>
            </a:r>
            <a:r>
              <a:rPr lang="en" b="1" dirty="0"/>
              <a:t> </a:t>
            </a:r>
            <a:br>
              <a:rPr lang="en" dirty="0"/>
            </a:b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ja-JP" altLang="en-US" b="1" dirty="0"/>
              <a:t>スマートコントラクトでの支払い</a:t>
            </a:r>
            <a:r>
              <a:rPr lang="en" b="1" dirty="0"/>
              <a:t> </a:t>
            </a:r>
            <a:br>
              <a:rPr lang="en" dirty="0"/>
            </a:b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ja-JP" altLang="en-US" dirty="0"/>
              <a:t>迅速でシームレスな支払いフロー</a:t>
            </a:r>
            <a:br>
              <a:rPr lang="en" dirty="0"/>
            </a:br>
            <a:r>
              <a:rPr lang="ja-JP" altLang="en-US" b="1" dirty="0"/>
              <a:t>詐欺注文をフィルタリング</a:t>
            </a:r>
            <a:r>
              <a:rPr lang="en" b="1" dirty="0"/>
              <a:t> </a:t>
            </a:r>
            <a:br>
              <a:rPr lang="en" dirty="0"/>
            </a:b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ja-JP" altLang="en-US" b="1" dirty="0"/>
              <a:t>マーチャントの評価</a:t>
            </a:r>
            <a:br>
              <a:rPr lang="en" dirty="0"/>
            </a:b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ja-JP" altLang="en-US" b="1" dirty="0"/>
              <a:t>継続的な機能改善</a:t>
            </a:r>
            <a:br>
              <a:rPr lang="en" dirty="0"/>
            </a:b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ja-JP" altLang="en-US" b="1" dirty="0"/>
              <a:t>リアルタイムサポート</a:t>
            </a:r>
            <a:br>
              <a:rPr lang="en" dirty="0"/>
            </a:br>
            <a:endParaRPr dirty="0"/>
          </a:p>
        </p:txBody>
      </p:sp>
      <p:pic>
        <p:nvPicPr>
          <p:cNvPr id="170" name="Google Shape;1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55600"/>
            <a:ext cx="4313724" cy="201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9600" y="2689200"/>
            <a:ext cx="1896125" cy="201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623250"/>
            <a:ext cx="2129375" cy="211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>
            <a:spLocks noGrp="1"/>
          </p:cNvSpPr>
          <p:nvPr>
            <p:ph type="subTitle" idx="4294967295"/>
          </p:nvPr>
        </p:nvSpPr>
        <p:spPr>
          <a:xfrm>
            <a:off x="326475" y="12218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Economica"/>
              <a:buChar char="❏"/>
            </a:pPr>
            <a:r>
              <a:rPr lang="ja-JP" altLang="en-US" dirty="0">
                <a:latin typeface="Economica"/>
                <a:ea typeface="Economica"/>
                <a:cs typeface="Economica"/>
                <a:sym typeface="Economica"/>
              </a:rPr>
              <a:t>プラグインインストール数</a:t>
            </a:r>
            <a:endParaRPr dirty="0"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Economica"/>
              <a:buChar char="❏"/>
            </a:pPr>
            <a:r>
              <a:rPr lang="en" dirty="0">
                <a:latin typeface="Economica"/>
                <a:ea typeface="Economica"/>
                <a:cs typeface="Economica"/>
                <a:sym typeface="Economica"/>
              </a:rPr>
              <a:t>cPay</a:t>
            </a:r>
            <a:r>
              <a:rPr lang="ja-JP" altLang="en-US" dirty="0">
                <a:latin typeface="Economica"/>
                <a:ea typeface="Economica"/>
                <a:cs typeface="Economica"/>
                <a:sym typeface="Economica"/>
              </a:rPr>
              <a:t>で</a:t>
            </a:r>
            <a:r>
              <a:rPr lang="en-US" altLang="ja-JP" dirty="0">
                <a:latin typeface="Economica"/>
                <a:ea typeface="Economica"/>
                <a:cs typeface="Economica"/>
                <a:sym typeface="Economica"/>
              </a:rPr>
              <a:t>ADA</a:t>
            </a:r>
            <a:r>
              <a:rPr lang="ja-JP" altLang="en-US" dirty="0">
                <a:latin typeface="Economica"/>
                <a:ea typeface="Economica"/>
                <a:cs typeface="Economica"/>
                <a:sym typeface="Economica"/>
              </a:rPr>
              <a:t>支払い数</a:t>
            </a:r>
            <a:endParaRPr dirty="0"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Economica"/>
              <a:buChar char="❏"/>
            </a:pPr>
            <a:r>
              <a:rPr lang="ja-JP" altLang="en-US" dirty="0">
                <a:latin typeface="Economica"/>
                <a:ea typeface="Economica"/>
                <a:cs typeface="Economica"/>
                <a:sym typeface="Economica"/>
              </a:rPr>
              <a:t>一日当たりのトランザクション</a:t>
            </a:r>
            <a:endParaRPr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78" name="Google Shape;178;p25"/>
          <p:cNvSpPr txBox="1">
            <a:spLocks noGrp="1"/>
          </p:cNvSpPr>
          <p:nvPr>
            <p:ph type="title"/>
          </p:nvPr>
        </p:nvSpPr>
        <p:spPr>
          <a:xfrm>
            <a:off x="326475" y="397100"/>
            <a:ext cx="2567400" cy="82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cPay KPIs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5726" y="320900"/>
            <a:ext cx="3471699" cy="225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3800" y="2795900"/>
            <a:ext cx="3303625" cy="199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5"/>
          <p:cNvSpPr txBox="1">
            <a:spLocks noGrp="1"/>
          </p:cNvSpPr>
          <p:nvPr>
            <p:ph type="subTitle" idx="4294967295"/>
          </p:nvPr>
        </p:nvSpPr>
        <p:spPr>
          <a:xfrm>
            <a:off x="265500" y="3358275"/>
            <a:ext cx="4045200" cy="9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Economica"/>
              <a:buChar char="❏"/>
            </a:pPr>
            <a:r>
              <a:rPr lang="ja-JP" altLang="en-US" dirty="0">
                <a:latin typeface="Roboto" panose="02000000000000000000" pitchFamily="2" charset="0"/>
                <a:ea typeface="Economica"/>
                <a:cs typeface="Economica"/>
                <a:sym typeface="Economica"/>
              </a:rPr>
              <a:t>業者ごとの注文の増加率</a:t>
            </a:r>
            <a:endParaRPr dirty="0"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Economica"/>
              <a:buChar char="❏"/>
            </a:pPr>
            <a:r>
              <a:rPr lang="ja-JP" altLang="en-US" dirty="0">
                <a:latin typeface="Economica"/>
                <a:ea typeface="Economica"/>
                <a:cs typeface="Economica"/>
                <a:sym typeface="Economica"/>
              </a:rPr>
              <a:t>詐欺注文減少率</a:t>
            </a:r>
            <a:endParaRPr dirty="0"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>
            <a:spLocks noGrp="1"/>
          </p:cNvSpPr>
          <p:nvPr>
            <p:ph type="title"/>
          </p:nvPr>
        </p:nvSpPr>
        <p:spPr>
          <a:xfrm>
            <a:off x="413938" y="204525"/>
            <a:ext cx="8520600" cy="57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2"/>
                </a:solidFill>
              </a:rPr>
              <a:t>cPay</a:t>
            </a:r>
            <a:r>
              <a:rPr lang="ja-JP" altLang="en-US" sz="2400" dirty="0">
                <a:solidFill>
                  <a:schemeClr val="lt2"/>
                </a:solidFill>
              </a:rPr>
              <a:t>プラグインのパッケージングと配布</a:t>
            </a:r>
            <a:r>
              <a:rPr lang="en" sz="2400" dirty="0">
                <a:solidFill>
                  <a:schemeClr val="lt2"/>
                </a:solidFill>
              </a:rPr>
              <a:t> </a:t>
            </a:r>
            <a:endParaRPr dirty="0">
              <a:solidFill>
                <a:schemeClr val="lt2"/>
              </a:solidFill>
            </a:endParaRPr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3075" y="693525"/>
            <a:ext cx="5262326" cy="435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2" name="Google Shape;192;p27"/>
          <p:cNvCxnSpPr/>
          <p:nvPr/>
        </p:nvCxnSpPr>
        <p:spPr>
          <a:xfrm>
            <a:off x="420075" y="2927037"/>
            <a:ext cx="8336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193" name="Google Shape;193;p2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>
                <a:solidFill>
                  <a:schemeClr val="lt2"/>
                </a:solidFill>
              </a:rPr>
              <a:t>アプローチ</a:t>
            </a:r>
            <a:endParaRPr dirty="0">
              <a:solidFill>
                <a:schemeClr val="lt2"/>
              </a:solidFill>
            </a:endParaRPr>
          </a:p>
        </p:txBody>
      </p:sp>
      <p:grpSp>
        <p:nvGrpSpPr>
          <p:cNvPr id="194" name="Google Shape;194;p27"/>
          <p:cNvGrpSpPr/>
          <p:nvPr/>
        </p:nvGrpSpPr>
        <p:grpSpPr>
          <a:xfrm>
            <a:off x="369350" y="2864883"/>
            <a:ext cx="129000" cy="770742"/>
            <a:chOff x="369350" y="2864883"/>
            <a:chExt cx="129000" cy="770742"/>
          </a:xfrm>
        </p:grpSpPr>
        <p:sp>
          <p:nvSpPr>
            <p:cNvPr id="195" name="Google Shape;195;p27"/>
            <p:cNvSpPr/>
            <p:nvPr/>
          </p:nvSpPr>
          <p:spPr>
            <a:xfrm>
              <a:off x="369350" y="2864883"/>
              <a:ext cx="129000" cy="12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6" name="Google Shape;196;p27"/>
            <p:cNvCxnSpPr/>
            <p:nvPr/>
          </p:nvCxnSpPr>
          <p:spPr>
            <a:xfrm>
              <a:off x="433850" y="2991525"/>
              <a:ext cx="0" cy="6441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sp>
        <p:nvSpPr>
          <p:cNvPr id="197" name="Google Shape;197;p27"/>
          <p:cNvSpPr txBox="1">
            <a:spLocks noGrp="1"/>
          </p:cNvSpPr>
          <p:nvPr>
            <p:ph type="body" idx="4294967295"/>
          </p:nvPr>
        </p:nvSpPr>
        <p:spPr>
          <a:xfrm>
            <a:off x="464100" y="3238125"/>
            <a:ext cx="2174400" cy="12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b="1" dirty="0"/>
              <a:t>第</a:t>
            </a:r>
            <a:r>
              <a:rPr lang="en-US" altLang="ja-JP" b="1" dirty="0"/>
              <a:t>4</a:t>
            </a:r>
            <a:r>
              <a:rPr lang="ja-JP" altLang="en-US" b="1" dirty="0"/>
              <a:t>期</a:t>
            </a:r>
            <a:r>
              <a:rPr lang="en" b="1" dirty="0"/>
              <a:t> 2021</a:t>
            </a:r>
            <a:endParaRPr b="1" dirty="0"/>
          </a:p>
          <a:p>
            <a:pPr marL="0" indent="0">
              <a:buNone/>
            </a:pPr>
            <a:r>
              <a:rPr lang="ja-JP" altLang="en-US" sz="1100" b="1" i="0" dirty="0">
                <a:solidFill>
                  <a:srgbClr val="0E0F25"/>
                </a:solidFill>
                <a:effectLst/>
                <a:latin typeface="Source Sans Pro" panose="020B0503030403020204" pitchFamily="34" charset="0"/>
              </a:rPr>
              <a:t>アイディアスケールし、ビジネス開始</a:t>
            </a:r>
          </a:p>
        </p:txBody>
      </p:sp>
      <p:grpSp>
        <p:nvGrpSpPr>
          <p:cNvPr id="198" name="Google Shape;198;p27"/>
          <p:cNvGrpSpPr/>
          <p:nvPr/>
        </p:nvGrpSpPr>
        <p:grpSpPr>
          <a:xfrm>
            <a:off x="1553050" y="1736575"/>
            <a:ext cx="129000" cy="1254971"/>
            <a:chOff x="1553050" y="1736575"/>
            <a:chExt cx="129000" cy="1254971"/>
          </a:xfrm>
        </p:grpSpPr>
        <p:sp>
          <p:nvSpPr>
            <p:cNvPr id="199" name="Google Shape;199;p27"/>
            <p:cNvSpPr/>
            <p:nvPr/>
          </p:nvSpPr>
          <p:spPr>
            <a:xfrm>
              <a:off x="1553050" y="2862546"/>
              <a:ext cx="129000" cy="12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0" name="Google Shape;200;p27"/>
            <p:cNvCxnSpPr/>
            <p:nvPr/>
          </p:nvCxnSpPr>
          <p:spPr>
            <a:xfrm rot="10800000">
              <a:off x="1614125" y="1736575"/>
              <a:ext cx="0" cy="1128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sp>
        <p:nvSpPr>
          <p:cNvPr id="201" name="Google Shape;201;p27"/>
          <p:cNvSpPr txBox="1">
            <a:spLocks noGrp="1"/>
          </p:cNvSpPr>
          <p:nvPr>
            <p:ph type="body" idx="4294967295"/>
          </p:nvPr>
        </p:nvSpPr>
        <p:spPr>
          <a:xfrm>
            <a:off x="1629250" y="1492700"/>
            <a:ext cx="2174400" cy="10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b="1" dirty="0"/>
              <a:t>第</a:t>
            </a:r>
            <a:r>
              <a:rPr lang="en-US" altLang="ja-JP" b="1" dirty="0"/>
              <a:t>4</a:t>
            </a:r>
            <a:r>
              <a:rPr lang="ja-JP" altLang="en-US" b="1" dirty="0"/>
              <a:t>期</a:t>
            </a:r>
            <a:r>
              <a:rPr lang="en" b="1" dirty="0"/>
              <a:t> 2021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cPay</a:t>
            </a:r>
            <a:r>
              <a:rPr lang="ja-JP" altLang="en-US" sz="1100" dirty="0"/>
              <a:t>提案書提出</a:t>
            </a:r>
            <a:endParaRPr b="1" dirty="0"/>
          </a:p>
        </p:txBody>
      </p:sp>
      <p:grpSp>
        <p:nvGrpSpPr>
          <p:cNvPr id="202" name="Google Shape;202;p27"/>
          <p:cNvGrpSpPr/>
          <p:nvPr/>
        </p:nvGrpSpPr>
        <p:grpSpPr>
          <a:xfrm>
            <a:off x="3027600" y="2862533"/>
            <a:ext cx="129000" cy="773079"/>
            <a:chOff x="3484800" y="2862533"/>
            <a:chExt cx="129000" cy="773079"/>
          </a:xfrm>
        </p:grpSpPr>
        <p:sp>
          <p:nvSpPr>
            <p:cNvPr id="203" name="Google Shape;203;p27"/>
            <p:cNvSpPr/>
            <p:nvPr/>
          </p:nvSpPr>
          <p:spPr>
            <a:xfrm>
              <a:off x="3484800" y="2862533"/>
              <a:ext cx="129000" cy="12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4" name="Google Shape;204;p27"/>
            <p:cNvCxnSpPr/>
            <p:nvPr/>
          </p:nvCxnSpPr>
          <p:spPr>
            <a:xfrm>
              <a:off x="3546200" y="2991513"/>
              <a:ext cx="0" cy="6441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sp>
        <p:nvSpPr>
          <p:cNvPr id="205" name="Google Shape;205;p27"/>
          <p:cNvSpPr txBox="1">
            <a:spLocks noGrp="1"/>
          </p:cNvSpPr>
          <p:nvPr>
            <p:ph type="body" idx="4294967295"/>
          </p:nvPr>
        </p:nvSpPr>
        <p:spPr>
          <a:xfrm>
            <a:off x="3103800" y="3238050"/>
            <a:ext cx="2174400" cy="12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b="1" dirty="0"/>
              <a:t>第</a:t>
            </a:r>
            <a:r>
              <a:rPr lang="en-US" altLang="ja-JP" b="1" dirty="0"/>
              <a:t>1</a:t>
            </a:r>
            <a:r>
              <a:rPr lang="ja-JP" altLang="en-US" b="1" dirty="0"/>
              <a:t>期</a:t>
            </a:r>
            <a:r>
              <a:rPr lang="en" b="1" dirty="0"/>
              <a:t> 2022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100" dirty="0"/>
              <a:t>提案承認を待機</a:t>
            </a:r>
            <a:endParaRPr b="1" dirty="0"/>
          </a:p>
        </p:txBody>
      </p:sp>
      <p:grpSp>
        <p:nvGrpSpPr>
          <p:cNvPr id="206" name="Google Shape;206;p27"/>
          <p:cNvGrpSpPr/>
          <p:nvPr/>
        </p:nvGrpSpPr>
        <p:grpSpPr>
          <a:xfrm>
            <a:off x="4458275" y="1736575"/>
            <a:ext cx="129000" cy="1257296"/>
            <a:chOff x="5144075" y="1736575"/>
            <a:chExt cx="129000" cy="1257296"/>
          </a:xfrm>
        </p:grpSpPr>
        <p:sp>
          <p:nvSpPr>
            <p:cNvPr id="207" name="Google Shape;207;p27"/>
            <p:cNvSpPr/>
            <p:nvPr/>
          </p:nvSpPr>
          <p:spPr>
            <a:xfrm>
              <a:off x="5144075" y="2864871"/>
              <a:ext cx="129000" cy="12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8" name="Google Shape;208;p27"/>
            <p:cNvCxnSpPr/>
            <p:nvPr/>
          </p:nvCxnSpPr>
          <p:spPr>
            <a:xfrm rot="10800000">
              <a:off x="5208575" y="1736575"/>
              <a:ext cx="0" cy="1128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sp>
        <p:nvSpPr>
          <p:cNvPr id="209" name="Google Shape;209;p27"/>
          <p:cNvSpPr txBox="1">
            <a:spLocks noGrp="1"/>
          </p:cNvSpPr>
          <p:nvPr>
            <p:ph type="body" idx="4294967295"/>
          </p:nvPr>
        </p:nvSpPr>
        <p:spPr>
          <a:xfrm>
            <a:off x="4534475" y="1492700"/>
            <a:ext cx="2174400" cy="10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b="1" dirty="0"/>
              <a:t>第</a:t>
            </a:r>
            <a:r>
              <a:rPr lang="en-US" altLang="ja-JP" b="1" dirty="0"/>
              <a:t>1</a:t>
            </a:r>
            <a:r>
              <a:rPr lang="ja-JP" altLang="en-US" b="1" dirty="0"/>
              <a:t>期</a:t>
            </a:r>
            <a:r>
              <a:rPr lang="en" b="1" dirty="0"/>
              <a:t> 2022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100" dirty="0"/>
              <a:t>ソフトウェア開発</a:t>
            </a:r>
            <a:endParaRPr b="1" dirty="0"/>
          </a:p>
        </p:txBody>
      </p:sp>
      <p:grpSp>
        <p:nvGrpSpPr>
          <p:cNvPr id="210" name="Google Shape;210;p27"/>
          <p:cNvGrpSpPr/>
          <p:nvPr/>
        </p:nvGrpSpPr>
        <p:grpSpPr>
          <a:xfrm>
            <a:off x="5895900" y="2864871"/>
            <a:ext cx="129000" cy="770742"/>
            <a:chOff x="6657900" y="2864871"/>
            <a:chExt cx="129000" cy="770742"/>
          </a:xfrm>
        </p:grpSpPr>
        <p:sp>
          <p:nvSpPr>
            <p:cNvPr id="211" name="Google Shape;211;p27"/>
            <p:cNvSpPr/>
            <p:nvPr/>
          </p:nvSpPr>
          <p:spPr>
            <a:xfrm>
              <a:off x="6657900" y="2864871"/>
              <a:ext cx="129000" cy="12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2" name="Google Shape;212;p27"/>
            <p:cNvCxnSpPr/>
            <p:nvPr/>
          </p:nvCxnSpPr>
          <p:spPr>
            <a:xfrm>
              <a:off x="6722400" y="2991513"/>
              <a:ext cx="0" cy="6441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sp>
        <p:nvSpPr>
          <p:cNvPr id="213" name="Google Shape;213;p27"/>
          <p:cNvSpPr txBox="1">
            <a:spLocks noGrp="1"/>
          </p:cNvSpPr>
          <p:nvPr>
            <p:ph type="body" idx="4294967295"/>
          </p:nvPr>
        </p:nvSpPr>
        <p:spPr>
          <a:xfrm>
            <a:off x="5972100" y="3238050"/>
            <a:ext cx="2784000" cy="12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b="1" dirty="0"/>
              <a:t>第</a:t>
            </a:r>
            <a:r>
              <a:rPr lang="en-US" altLang="ja-JP" b="1" dirty="0"/>
              <a:t>2</a:t>
            </a:r>
            <a:r>
              <a:rPr lang="ja-JP" altLang="en-US" b="1" dirty="0"/>
              <a:t>期</a:t>
            </a:r>
            <a:r>
              <a:rPr lang="en" b="1" dirty="0"/>
              <a:t> 2022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rgbClr val="0000FF"/>
                </a:solidFill>
              </a:rPr>
              <a:t>cPay</a:t>
            </a:r>
            <a:r>
              <a:rPr lang="ja-JP" altLang="en-US" sz="1300" b="1" dirty="0">
                <a:solidFill>
                  <a:srgbClr val="0000FF"/>
                </a:solidFill>
              </a:rPr>
              <a:t>初期バージョンリリース</a:t>
            </a:r>
            <a:endParaRPr sz="1300" b="1" dirty="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100" dirty="0"/>
              <a:t>パイロットマーチャントを募集</a:t>
            </a:r>
            <a:endParaRPr sz="1100" dirty="0"/>
          </a:p>
        </p:txBody>
      </p:sp>
      <p:grpSp>
        <p:nvGrpSpPr>
          <p:cNvPr id="214" name="Google Shape;214;p27"/>
          <p:cNvGrpSpPr/>
          <p:nvPr/>
        </p:nvGrpSpPr>
        <p:grpSpPr>
          <a:xfrm>
            <a:off x="7188475" y="1735413"/>
            <a:ext cx="129000" cy="1257296"/>
            <a:chOff x="5144075" y="1736575"/>
            <a:chExt cx="129000" cy="1257296"/>
          </a:xfrm>
        </p:grpSpPr>
        <p:sp>
          <p:nvSpPr>
            <p:cNvPr id="215" name="Google Shape;215;p27"/>
            <p:cNvSpPr/>
            <p:nvPr/>
          </p:nvSpPr>
          <p:spPr>
            <a:xfrm>
              <a:off x="5144075" y="2864871"/>
              <a:ext cx="129000" cy="12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6" name="Google Shape;216;p27"/>
            <p:cNvCxnSpPr/>
            <p:nvPr/>
          </p:nvCxnSpPr>
          <p:spPr>
            <a:xfrm rot="10800000">
              <a:off x="5208575" y="1736575"/>
              <a:ext cx="0" cy="1128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sp>
        <p:nvSpPr>
          <p:cNvPr id="217" name="Google Shape;217;p27"/>
          <p:cNvSpPr txBox="1">
            <a:spLocks noGrp="1"/>
          </p:cNvSpPr>
          <p:nvPr>
            <p:ph type="body" idx="4294967295"/>
          </p:nvPr>
        </p:nvSpPr>
        <p:spPr>
          <a:xfrm>
            <a:off x="7281150" y="1487675"/>
            <a:ext cx="2174400" cy="10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b="1" dirty="0"/>
              <a:t>第</a:t>
            </a:r>
            <a:r>
              <a:rPr lang="en-US" altLang="ja-JP" b="1" dirty="0"/>
              <a:t>3</a:t>
            </a:r>
            <a:r>
              <a:rPr lang="ja-JP" altLang="en-US" b="1" dirty="0"/>
              <a:t>期</a:t>
            </a:r>
            <a:r>
              <a:rPr lang="en" b="1" dirty="0"/>
              <a:t> 2022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100" dirty="0"/>
              <a:t>マーケティングキャンペンーン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100" dirty="0"/>
              <a:t>マーチャント大規模募集</a:t>
            </a:r>
            <a:endParaRPr b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>
            <a:spLocks noGrp="1"/>
          </p:cNvSpPr>
          <p:nvPr>
            <p:ph type="body" idx="4294967295"/>
          </p:nvPr>
        </p:nvSpPr>
        <p:spPr>
          <a:xfrm>
            <a:off x="6184375" y="3641654"/>
            <a:ext cx="25661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50"/>
              <a:buFont typeface="Arial"/>
              <a:buChar char="❖"/>
            </a:pPr>
            <a:r>
              <a:rPr lang="ja-JP" altLang="en-US" sz="105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プロジェクトデザイン</a:t>
            </a:r>
            <a:endParaRPr sz="1050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50"/>
              <a:buFont typeface="Arial"/>
              <a:buChar char="❖"/>
            </a:pPr>
            <a:r>
              <a:rPr lang="ja-JP" altLang="en-US" sz="105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ソフトウェア開発</a:t>
            </a:r>
            <a:endParaRPr sz="1050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50"/>
              <a:buFont typeface="Arial"/>
              <a:buChar char="❖"/>
            </a:pPr>
            <a:r>
              <a:rPr lang="ja-JP" altLang="en-US" sz="105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エンジニアリングマネジメント</a:t>
            </a:r>
            <a:endParaRPr sz="1050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1200"/>
              </a:spcBef>
              <a:spcAft>
                <a:spcPts val="1600"/>
              </a:spcAft>
              <a:buNone/>
            </a:pPr>
            <a:endParaRPr sz="1200" dirty="0"/>
          </a:p>
        </p:txBody>
      </p:sp>
      <p:sp>
        <p:nvSpPr>
          <p:cNvPr id="223" name="Google Shape;223;p28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8"/>
          <p:cNvSpPr txBox="1">
            <a:spLocks noGrp="1"/>
          </p:cNvSpPr>
          <p:nvPr>
            <p:ph type="title" idx="4294967295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>
                <a:solidFill>
                  <a:schemeClr val="lt1"/>
                </a:solidFill>
              </a:rPr>
              <a:t>チームキーメンバー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25" name="Google Shape;225;p28"/>
          <p:cNvSpPr txBox="1">
            <a:spLocks noGrp="1"/>
          </p:cNvSpPr>
          <p:nvPr>
            <p:ph type="body" idx="4294967295"/>
          </p:nvPr>
        </p:nvSpPr>
        <p:spPr>
          <a:xfrm>
            <a:off x="393550" y="3108900"/>
            <a:ext cx="2177400" cy="4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Duc Nguyen</a:t>
            </a:r>
            <a:endParaRPr dirty="0"/>
          </a:p>
        </p:txBody>
      </p:sp>
      <p:cxnSp>
        <p:nvCxnSpPr>
          <p:cNvPr id="226" name="Google Shape;226;p28"/>
          <p:cNvCxnSpPr/>
          <p:nvPr/>
        </p:nvCxnSpPr>
        <p:spPr>
          <a:xfrm>
            <a:off x="1346775" y="3613683"/>
            <a:ext cx="270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7" name="Google Shape;227;p28"/>
          <p:cNvSpPr txBox="1">
            <a:spLocks noGrp="1"/>
          </p:cNvSpPr>
          <p:nvPr>
            <p:ph type="body" idx="4294967295"/>
          </p:nvPr>
        </p:nvSpPr>
        <p:spPr>
          <a:xfrm>
            <a:off x="393525" y="3641654"/>
            <a:ext cx="2292198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50"/>
              <a:buFont typeface="Arial"/>
              <a:buChar char="❖"/>
            </a:pPr>
            <a:r>
              <a:rPr lang="ja-JP" altLang="en-US" sz="105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ビジネスオナー</a:t>
            </a:r>
            <a:endParaRPr sz="1050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50"/>
              <a:buFont typeface="Arial"/>
              <a:buChar char="❖"/>
            </a:pPr>
            <a:r>
              <a:rPr lang="ja-JP" altLang="en-US" sz="105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デジタルマーケティング</a:t>
            </a:r>
            <a:endParaRPr sz="1050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50"/>
              <a:buFont typeface="Arial"/>
              <a:buChar char="❖"/>
            </a:pPr>
            <a:r>
              <a:rPr lang="ja-JP" altLang="en-US" sz="105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コミュニティマネジメント</a:t>
            </a:r>
            <a:endParaRPr sz="1200" dirty="0"/>
          </a:p>
        </p:txBody>
      </p:sp>
      <p:sp>
        <p:nvSpPr>
          <p:cNvPr id="228" name="Google Shape;228;p28"/>
          <p:cNvSpPr txBox="1">
            <a:spLocks noGrp="1"/>
          </p:cNvSpPr>
          <p:nvPr>
            <p:ph type="body" idx="4294967295"/>
          </p:nvPr>
        </p:nvSpPr>
        <p:spPr>
          <a:xfrm>
            <a:off x="3365159" y="3108900"/>
            <a:ext cx="2177400" cy="4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Trong Nguyen</a:t>
            </a:r>
            <a:endParaRPr dirty="0"/>
          </a:p>
        </p:txBody>
      </p:sp>
      <p:cxnSp>
        <p:nvCxnSpPr>
          <p:cNvPr id="229" name="Google Shape;229;p28"/>
          <p:cNvCxnSpPr/>
          <p:nvPr/>
        </p:nvCxnSpPr>
        <p:spPr>
          <a:xfrm>
            <a:off x="4318400" y="3613683"/>
            <a:ext cx="270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p28"/>
          <p:cNvSpPr txBox="1">
            <a:spLocks noGrp="1"/>
          </p:cNvSpPr>
          <p:nvPr>
            <p:ph type="body" idx="4294967295"/>
          </p:nvPr>
        </p:nvSpPr>
        <p:spPr>
          <a:xfrm>
            <a:off x="3365149" y="3641650"/>
            <a:ext cx="2251879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50"/>
              <a:buFont typeface="Arial"/>
              <a:buChar char="❖"/>
            </a:pPr>
            <a:r>
              <a:rPr lang="ja-JP" altLang="en-US" sz="105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プロダクトマネジメント</a:t>
            </a:r>
            <a:endParaRPr sz="1050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50"/>
              <a:buFont typeface="Arial"/>
              <a:buChar char="❖"/>
            </a:pPr>
            <a:r>
              <a:rPr lang="ja-JP" altLang="en-US" sz="105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デジタルコンテンツ</a:t>
            </a:r>
            <a:endParaRPr sz="1050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50"/>
              <a:buFont typeface="Arial"/>
              <a:buChar char="❖"/>
            </a:pPr>
            <a:r>
              <a:rPr lang="ja-JP" altLang="en-US" sz="105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プロジェクトマネジメント</a:t>
            </a:r>
            <a:endParaRPr sz="1200" dirty="0"/>
          </a:p>
        </p:txBody>
      </p:sp>
      <p:sp>
        <p:nvSpPr>
          <p:cNvPr id="231" name="Google Shape;231;p28"/>
          <p:cNvSpPr txBox="1">
            <a:spLocks noGrp="1"/>
          </p:cNvSpPr>
          <p:nvPr>
            <p:ph type="body" idx="4294967295"/>
          </p:nvPr>
        </p:nvSpPr>
        <p:spPr>
          <a:xfrm>
            <a:off x="6184380" y="3108900"/>
            <a:ext cx="2177400" cy="4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Thang Tran</a:t>
            </a:r>
            <a:endParaRPr dirty="0"/>
          </a:p>
        </p:txBody>
      </p:sp>
      <p:cxnSp>
        <p:nvCxnSpPr>
          <p:cNvPr id="232" name="Google Shape;232;p28"/>
          <p:cNvCxnSpPr/>
          <p:nvPr/>
        </p:nvCxnSpPr>
        <p:spPr>
          <a:xfrm>
            <a:off x="7154275" y="3613683"/>
            <a:ext cx="270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3" name="Google Shape;2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1275" y="2003376"/>
            <a:ext cx="899676" cy="119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625" y="2026262"/>
            <a:ext cx="1153800" cy="11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9350" y="1884050"/>
            <a:ext cx="729000" cy="12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8"/>
          <p:cNvSpPr txBox="1">
            <a:spLocks noGrp="1"/>
          </p:cNvSpPr>
          <p:nvPr>
            <p:ph type="title" idx="4294967295"/>
          </p:nvPr>
        </p:nvSpPr>
        <p:spPr>
          <a:xfrm>
            <a:off x="311700" y="4341000"/>
            <a:ext cx="8041500" cy="8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700" b="1" dirty="0"/>
              <a:t>参考</a:t>
            </a:r>
            <a:r>
              <a:rPr lang="en" sz="2700" dirty="0"/>
              <a:t> </a:t>
            </a:r>
            <a:endParaRPr sz="2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https://cardano.ideascale.com/a/dtd/cPAY-TrustOrder-Anti-SpamOrder/383397-48088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https://github.com/adaboys/cPAY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>
            <a:spLocks noGrp="1"/>
          </p:cNvSpPr>
          <p:nvPr>
            <p:ph type="body" idx="4294967295"/>
          </p:nvPr>
        </p:nvSpPr>
        <p:spPr>
          <a:xfrm>
            <a:off x="311700" y="200921"/>
            <a:ext cx="8520600" cy="5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ja-JP" altLang="en-US" sz="3000" b="1" dirty="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rPr>
              <a:t>投票</a:t>
            </a:r>
            <a:r>
              <a:rPr lang="en" sz="3000" b="1" dirty="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  <a:endParaRPr sz="2400" b="1" dirty="0">
              <a:solidFill>
                <a:schemeClr val="lt2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42" name="Google Shape;242;p29"/>
          <p:cNvSpPr txBox="1">
            <a:spLocks noGrp="1"/>
          </p:cNvSpPr>
          <p:nvPr>
            <p:ph type="title" idx="4294967295"/>
          </p:nvPr>
        </p:nvSpPr>
        <p:spPr>
          <a:xfrm>
            <a:off x="352350" y="3384975"/>
            <a:ext cx="5525700" cy="12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550" b="1" dirty="0">
                <a:solidFill>
                  <a:srgbClr val="333333"/>
                </a:solidFill>
              </a:rPr>
              <a:t>提案には</a:t>
            </a:r>
            <a:r>
              <a:rPr lang="en" sz="1550" b="1" dirty="0">
                <a:solidFill>
                  <a:srgbClr val="333333"/>
                </a:solidFill>
              </a:rPr>
              <a:t>13,200</a:t>
            </a:r>
            <a:r>
              <a:rPr lang="ja-JP" altLang="en-US" sz="1550" b="1" dirty="0">
                <a:solidFill>
                  <a:srgbClr val="333333"/>
                </a:solidFill>
              </a:rPr>
              <a:t>ドルの資金が必要です</a:t>
            </a:r>
            <a:endParaRPr sz="1500" b="1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i="1" u="sng" dirty="0">
                <a:hlinkClick r:id="rId3"/>
              </a:rPr>
              <a:t>https://cardano.ideascale.com/a/dtd/cPAY-TrustOrder-Anti-SpamOrder/383397-48088</a:t>
            </a:r>
            <a:endParaRPr sz="1400" i="1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1500" b="1" dirty="0"/>
              <a:t>投票開始日</a:t>
            </a:r>
            <a:r>
              <a:rPr lang="en" sz="1500" b="1" dirty="0"/>
              <a:t>: </a:t>
            </a:r>
            <a:r>
              <a:rPr lang="en" altLang="ja-JP" sz="1500" b="1" dirty="0"/>
              <a:t>2022/</a:t>
            </a:r>
            <a:r>
              <a:rPr lang="en" sz="1500" b="1" dirty="0"/>
              <a:t>01/03</a:t>
            </a:r>
            <a:r>
              <a:rPr lang="ja-JP" altLang="en-US" sz="1500" b="1" dirty="0"/>
              <a:t>、忘れずに。</a:t>
            </a:r>
            <a:endParaRPr sz="1500" b="1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1500" b="1" dirty="0"/>
              <a:t>メールでのご質問は</a:t>
            </a:r>
            <a:r>
              <a:rPr lang="en" sz="1500" b="1" dirty="0"/>
              <a:t>:</a:t>
            </a:r>
            <a:r>
              <a:rPr lang="en" sz="1500" b="1" i="1" dirty="0"/>
              <a:t> trongnk@gmail.com</a:t>
            </a:r>
            <a:endParaRPr sz="1500" b="1" i="1" dirty="0"/>
          </a:p>
          <a:p>
            <a:pPr marL="0" lvl="0" indent="0" algn="r" rtl="0">
              <a:lnSpc>
                <a:spcPct val="115000"/>
              </a:lnSpc>
              <a:spcBef>
                <a:spcPts val="200"/>
              </a:spcBef>
              <a:spcAft>
                <a:spcPts val="1200"/>
              </a:spcAft>
              <a:buNone/>
            </a:pPr>
            <a:endParaRPr sz="1550" b="1" dirty="0">
              <a:solidFill>
                <a:schemeClr val="lt2"/>
              </a:solidFill>
            </a:endParaRPr>
          </a:p>
        </p:txBody>
      </p:sp>
      <p:sp>
        <p:nvSpPr>
          <p:cNvPr id="243" name="Google Shape;243;p29"/>
          <p:cNvSpPr txBox="1">
            <a:spLocks noGrp="1"/>
          </p:cNvSpPr>
          <p:nvPr>
            <p:ph type="title" idx="4294967295"/>
          </p:nvPr>
        </p:nvSpPr>
        <p:spPr>
          <a:xfrm>
            <a:off x="2451207" y="825369"/>
            <a:ext cx="4364531" cy="4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dirty="0"/>
          </a:p>
          <a:p>
            <a:pPr marL="0" lvl="0" indent="0" algn="ctr" rtl="0">
              <a:lnSpc>
                <a:spcPct val="115000"/>
              </a:lnSpc>
              <a:spcBef>
                <a:spcPts val="200"/>
              </a:spcBef>
              <a:spcAft>
                <a:spcPts val="1200"/>
              </a:spcAft>
              <a:buNone/>
            </a:pPr>
            <a:r>
              <a:rPr lang="ja-JP" altLang="en-US" sz="1550" b="1" dirty="0">
                <a:solidFill>
                  <a:srgbClr val="333333"/>
                </a:solidFill>
              </a:rPr>
              <a:t>投票者</a:t>
            </a:r>
            <a:r>
              <a:rPr lang="en-US" altLang="ja-JP" sz="1550" b="1" dirty="0">
                <a:solidFill>
                  <a:srgbClr val="333333"/>
                </a:solidFill>
              </a:rPr>
              <a:t>1</a:t>
            </a:r>
            <a:r>
              <a:rPr lang="ja-JP" altLang="en-US" sz="1550" b="1" dirty="0">
                <a:solidFill>
                  <a:srgbClr val="333333"/>
                </a:solidFill>
              </a:rPr>
              <a:t>人</a:t>
            </a:r>
            <a:r>
              <a:rPr lang="en" sz="1550" b="1" dirty="0">
                <a:solidFill>
                  <a:srgbClr val="333333"/>
                </a:solidFill>
              </a:rPr>
              <a:t> </a:t>
            </a:r>
            <a:r>
              <a:rPr lang="ja-JP" altLang="en-US" sz="1550" b="1" dirty="0">
                <a:solidFill>
                  <a:srgbClr val="333333"/>
                </a:solidFill>
              </a:rPr>
              <a:t>に</a:t>
            </a:r>
            <a:r>
              <a:rPr lang="en" sz="1550" b="1" dirty="0">
                <a:solidFill>
                  <a:srgbClr val="333333"/>
                </a:solidFill>
              </a:rPr>
              <a:t> T-</a:t>
            </a:r>
            <a:r>
              <a:rPr lang="ja-JP" altLang="en-US" sz="1550" b="1" dirty="0">
                <a:solidFill>
                  <a:srgbClr val="333333"/>
                </a:solidFill>
              </a:rPr>
              <a:t>シャツ</a:t>
            </a:r>
            <a:r>
              <a:rPr lang="en-US" altLang="ja-JP" sz="1550" b="1" dirty="0">
                <a:solidFill>
                  <a:srgbClr val="333333"/>
                </a:solidFill>
              </a:rPr>
              <a:t>1</a:t>
            </a:r>
            <a:r>
              <a:rPr lang="ja-JP" altLang="en-US" sz="1550" b="1" dirty="0">
                <a:solidFill>
                  <a:srgbClr val="333333"/>
                </a:solidFill>
              </a:rPr>
              <a:t>枚プレゼント！</a:t>
            </a:r>
            <a:endParaRPr sz="1550" b="1" dirty="0">
              <a:solidFill>
                <a:srgbClr val="333333"/>
              </a:solidFill>
            </a:endParaRPr>
          </a:p>
        </p:txBody>
      </p:sp>
      <p:pic>
        <p:nvPicPr>
          <p:cNvPr id="244" name="Google Shape;24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4262" y="1326027"/>
            <a:ext cx="3495476" cy="17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9"/>
          <p:cNvSpPr txBox="1"/>
          <p:nvPr/>
        </p:nvSpPr>
        <p:spPr>
          <a:xfrm>
            <a:off x="2125200" y="4354475"/>
            <a:ext cx="5170500" cy="983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00"/>
              </a:spcBef>
              <a:spcAft>
                <a:spcPts val="1200"/>
              </a:spcAft>
              <a:buNone/>
            </a:pPr>
            <a:r>
              <a:rPr lang="ja-JP" altLang="en-US" sz="1750" b="1" dirty="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rPr>
              <a:t>提案に是非投票をお願いします。ありがとうございました。</a:t>
            </a:r>
            <a:endParaRPr sz="16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>
            <a:spLocks noGrp="1"/>
          </p:cNvSpPr>
          <p:nvPr>
            <p:ph type="body" idx="4294967295"/>
          </p:nvPr>
        </p:nvSpPr>
        <p:spPr>
          <a:xfrm>
            <a:off x="177025" y="1125421"/>
            <a:ext cx="8520600" cy="5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ja-JP" altLang="en-US" sz="3400" b="1" dirty="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rPr>
              <a:t>ご覧いただきありがとうございます</a:t>
            </a:r>
            <a:r>
              <a:rPr lang="en" sz="3400" b="1" dirty="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rPr>
              <a:t>!</a:t>
            </a:r>
            <a:endParaRPr sz="2800" b="1" dirty="0">
              <a:solidFill>
                <a:schemeClr val="lt2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51" name="Google Shape;251;p30" descr="Two people canoeing on foggy water"/>
          <p:cNvPicPr preferRelativeResize="0"/>
          <p:nvPr/>
        </p:nvPicPr>
        <p:blipFill rotWithShape="1">
          <a:blip r:embed="rId3">
            <a:alphaModFix/>
          </a:blip>
          <a:srcRect r="11769" b="28021"/>
          <a:stretch/>
        </p:blipFill>
        <p:spPr>
          <a:xfrm>
            <a:off x="611152" y="2980241"/>
            <a:ext cx="3450675" cy="1871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0" descr="Hands forming the shape of a heart around he sun at sunset"/>
          <p:cNvPicPr preferRelativeResize="0"/>
          <p:nvPr/>
        </p:nvPicPr>
        <p:blipFill rotWithShape="1">
          <a:blip r:embed="rId4">
            <a:alphaModFix/>
          </a:blip>
          <a:srcRect l="8008" t="16576" r="18043"/>
          <a:stretch/>
        </p:blipFill>
        <p:spPr>
          <a:xfrm>
            <a:off x="4061820" y="2980248"/>
            <a:ext cx="2488231" cy="187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0" descr="SUV parked on an incline in front of a gray house"/>
          <p:cNvPicPr preferRelativeResize="0"/>
          <p:nvPr/>
        </p:nvPicPr>
        <p:blipFill rotWithShape="1">
          <a:blip r:embed="rId5">
            <a:alphaModFix/>
          </a:blip>
          <a:srcRect t="11833" b="20698"/>
          <a:stretch/>
        </p:blipFill>
        <p:spPr>
          <a:xfrm>
            <a:off x="6550039" y="2980248"/>
            <a:ext cx="2080484" cy="187195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0"/>
          <p:cNvSpPr txBox="1"/>
          <p:nvPr/>
        </p:nvSpPr>
        <p:spPr>
          <a:xfrm>
            <a:off x="3370650" y="1894900"/>
            <a:ext cx="3062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chemeClr val="lt2"/>
                </a:solidFill>
              </a:rPr>
              <a:t>…</a:t>
            </a:r>
            <a:r>
              <a:rPr lang="ja-JP" altLang="en-US" sz="1500" i="1" dirty="0">
                <a:solidFill>
                  <a:schemeClr val="lt2"/>
                </a:solidFill>
              </a:rPr>
              <a:t>良いお週末を</a:t>
            </a:r>
            <a:endParaRPr sz="1500" i="1" dirty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/>
          <p:nvPr/>
        </p:nvSpPr>
        <p:spPr>
          <a:xfrm>
            <a:off x="761525" y="1431325"/>
            <a:ext cx="8070000" cy="29502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conomica"/>
              <a:buChar char="●"/>
            </a:pPr>
            <a:r>
              <a:rPr lang="ja-JP" altLang="en-US" sz="2400" dirty="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rPr>
              <a:t>目的</a:t>
            </a:r>
            <a:endParaRPr sz="2400" dirty="0">
              <a:solidFill>
                <a:schemeClr val="lt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conomica"/>
              <a:buChar char="●"/>
            </a:pPr>
            <a:r>
              <a:rPr lang="ja-JP" altLang="en-US" sz="2400" dirty="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rPr>
              <a:t>問題</a:t>
            </a:r>
            <a:r>
              <a:rPr lang="en" sz="2400" dirty="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lang="ja-JP" altLang="en-US" sz="2400" dirty="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rPr>
              <a:t>＆</a:t>
            </a:r>
            <a:r>
              <a:rPr lang="en" sz="2400" dirty="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lang="ja-JP" altLang="en-US" sz="2400" dirty="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rPr>
              <a:t>解決</a:t>
            </a:r>
            <a:endParaRPr sz="2400" dirty="0">
              <a:solidFill>
                <a:schemeClr val="lt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conomica"/>
              <a:buChar char="●"/>
            </a:pPr>
            <a:r>
              <a:rPr lang="ja-JP" altLang="en-US" sz="2400" dirty="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rPr>
              <a:t>プロトタイプ</a:t>
            </a:r>
            <a:r>
              <a:rPr lang="en" sz="2400" dirty="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lang="ja-JP" altLang="en-US" sz="2400" dirty="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rPr>
              <a:t>デモ</a:t>
            </a:r>
            <a:endParaRPr sz="2400" dirty="0">
              <a:solidFill>
                <a:schemeClr val="lt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conomica"/>
              <a:buChar char="●"/>
            </a:pPr>
            <a:r>
              <a:rPr lang="ja-JP" altLang="en-US" sz="2400" dirty="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rPr>
              <a:t>機能</a:t>
            </a:r>
            <a:r>
              <a:rPr lang="en" sz="2400" dirty="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lang="ja-JP" altLang="en-US" sz="2400" dirty="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rPr>
              <a:t>＆</a:t>
            </a:r>
            <a:r>
              <a:rPr lang="en" sz="2400" dirty="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rPr>
              <a:t> KPIs</a:t>
            </a:r>
            <a:endParaRPr sz="2400" dirty="0">
              <a:solidFill>
                <a:schemeClr val="lt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conomica"/>
              <a:buChar char="●"/>
            </a:pPr>
            <a:r>
              <a:rPr lang="ja-JP" altLang="en-US" sz="2400" dirty="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rPr>
              <a:t>ロードマップ</a:t>
            </a:r>
            <a:r>
              <a:rPr lang="en" sz="2400" dirty="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lang="ja-JP" altLang="en-US" sz="2400" dirty="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rPr>
              <a:t>＆</a:t>
            </a:r>
            <a:r>
              <a:rPr lang="en" sz="2400" dirty="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lang="ja-JP" altLang="en-US" sz="2400" dirty="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rPr>
              <a:t>チーム</a:t>
            </a:r>
            <a:endParaRPr sz="2400" dirty="0">
              <a:solidFill>
                <a:schemeClr val="lt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conomica"/>
              <a:buChar char="●"/>
            </a:pPr>
            <a:r>
              <a:rPr lang="ja-JP" altLang="en-US" sz="2400" dirty="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rPr>
              <a:t>投票</a:t>
            </a:r>
            <a:endParaRPr sz="2400" dirty="0">
              <a:solidFill>
                <a:schemeClr val="lt2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0" name="Google Shape;70;p14"/>
          <p:cNvSpPr txBox="1">
            <a:spLocks noGrp="1"/>
          </p:cNvSpPr>
          <p:nvPr>
            <p:ph type="ctrTitle" idx="4294967295"/>
          </p:nvPr>
        </p:nvSpPr>
        <p:spPr>
          <a:xfrm>
            <a:off x="526675" y="478800"/>
            <a:ext cx="82092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2"/>
                </a:solidFill>
              </a:rPr>
              <a:t>cPay | </a:t>
            </a:r>
            <a:r>
              <a:rPr lang="ja-JP" altLang="en-US" b="1" dirty="0">
                <a:solidFill>
                  <a:schemeClr val="lt2"/>
                </a:solidFill>
              </a:rPr>
              <a:t>概要</a:t>
            </a:r>
            <a:endParaRPr b="1" dirty="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15"/>
          <p:cNvGrpSpPr/>
          <p:nvPr/>
        </p:nvGrpSpPr>
        <p:grpSpPr>
          <a:xfrm>
            <a:off x="759275" y="1431325"/>
            <a:ext cx="2685450" cy="3086700"/>
            <a:chOff x="437825" y="1568589"/>
            <a:chExt cx="2685450" cy="3086700"/>
          </a:xfrm>
        </p:grpSpPr>
        <p:sp>
          <p:nvSpPr>
            <p:cNvPr id="76" name="Google Shape;76;p15"/>
            <p:cNvSpPr/>
            <p:nvPr/>
          </p:nvSpPr>
          <p:spPr>
            <a:xfrm>
              <a:off x="440075" y="1568589"/>
              <a:ext cx="2683200" cy="3086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 txBox="1"/>
            <p:nvPr/>
          </p:nvSpPr>
          <p:spPr>
            <a:xfrm>
              <a:off x="437825" y="1568589"/>
              <a:ext cx="2683200" cy="411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15"/>
          <p:cNvSpPr txBox="1">
            <a:spLocks noGrp="1"/>
          </p:cNvSpPr>
          <p:nvPr>
            <p:ph type="body" idx="4294967295"/>
          </p:nvPr>
        </p:nvSpPr>
        <p:spPr>
          <a:xfrm>
            <a:off x="838075" y="1425613"/>
            <a:ext cx="24843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>
                <a:solidFill>
                  <a:srgbClr val="FF0000"/>
                </a:solidFill>
              </a:rPr>
              <a:t>従来の決済方法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9" name="Google Shape;79;p15"/>
          <p:cNvGrpSpPr/>
          <p:nvPr/>
        </p:nvGrpSpPr>
        <p:grpSpPr>
          <a:xfrm>
            <a:off x="5340550" y="1428464"/>
            <a:ext cx="2683200" cy="3086700"/>
            <a:chOff x="3230400" y="1568589"/>
            <a:chExt cx="2683200" cy="3086700"/>
          </a:xfrm>
        </p:grpSpPr>
        <p:sp>
          <p:nvSpPr>
            <p:cNvPr id="80" name="Google Shape;80;p15"/>
            <p:cNvSpPr/>
            <p:nvPr/>
          </p:nvSpPr>
          <p:spPr>
            <a:xfrm>
              <a:off x="3230400" y="1568589"/>
              <a:ext cx="2683200" cy="3086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 txBox="1"/>
            <p:nvPr/>
          </p:nvSpPr>
          <p:spPr>
            <a:xfrm>
              <a:off x="3230400" y="1568600"/>
              <a:ext cx="2683200" cy="411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15"/>
          <p:cNvSpPr txBox="1">
            <a:spLocks noGrp="1"/>
          </p:cNvSpPr>
          <p:nvPr>
            <p:ph type="body" idx="4294967295"/>
          </p:nvPr>
        </p:nvSpPr>
        <p:spPr>
          <a:xfrm>
            <a:off x="5426950" y="1422750"/>
            <a:ext cx="24843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AD1DC"/>
                </a:solidFill>
              </a:rPr>
              <a:t>cPay</a:t>
            </a:r>
            <a:r>
              <a:rPr lang="ja-JP" altLang="en-US" dirty="0">
                <a:solidFill>
                  <a:srgbClr val="EAD1DC"/>
                </a:solidFill>
              </a:rPr>
              <a:t>の安全な売買</a:t>
            </a:r>
            <a:endParaRPr dirty="0">
              <a:solidFill>
                <a:srgbClr val="EAD1DC"/>
              </a:solidFill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1675" y="1840375"/>
            <a:ext cx="2683200" cy="267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275" y="1837525"/>
            <a:ext cx="2683200" cy="26776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/>
          <p:nvPr/>
        </p:nvSpPr>
        <p:spPr>
          <a:xfrm>
            <a:off x="2027725" y="288500"/>
            <a:ext cx="4920900" cy="11127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ctrTitle" idx="4294967295"/>
          </p:nvPr>
        </p:nvSpPr>
        <p:spPr>
          <a:xfrm>
            <a:off x="526675" y="478800"/>
            <a:ext cx="82092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lt2"/>
                </a:solidFill>
              </a:rPr>
              <a:t>cPay | </a:t>
            </a:r>
            <a:r>
              <a:rPr lang="en-US" altLang="ja-JP" sz="2100" dirty="0">
                <a:solidFill>
                  <a:schemeClr val="lt2"/>
                </a:solidFill>
              </a:rPr>
              <a:t>COTI</a:t>
            </a:r>
            <a:r>
              <a:rPr lang="ja-JP" altLang="en-US" sz="2100" dirty="0">
                <a:solidFill>
                  <a:schemeClr val="lt2"/>
                </a:solidFill>
              </a:rPr>
              <a:t>プラットフォームを通して従来の</a:t>
            </a:r>
            <a:r>
              <a:rPr lang="en-US" altLang="ja-JP" sz="2100" dirty="0">
                <a:solidFill>
                  <a:schemeClr val="lt2"/>
                </a:solidFill>
              </a:rPr>
              <a:t>ADA</a:t>
            </a:r>
            <a:r>
              <a:rPr lang="ja-JP" altLang="en-US" sz="2100" dirty="0">
                <a:solidFill>
                  <a:schemeClr val="lt2"/>
                </a:solidFill>
              </a:rPr>
              <a:t>の決済方法が一新</a:t>
            </a:r>
            <a:endParaRPr sz="2100" dirty="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>
                <a:solidFill>
                  <a:schemeClr val="lt2"/>
                </a:solidFill>
              </a:rPr>
              <a:t>既存の問題</a:t>
            </a:r>
            <a:r>
              <a:rPr lang="en" dirty="0">
                <a:solidFill>
                  <a:schemeClr val="lt2"/>
                </a:solidFill>
              </a:rPr>
              <a:t>!</a:t>
            </a:r>
            <a:endParaRPr dirty="0">
              <a:solidFill>
                <a:schemeClr val="lt2"/>
              </a:solidFill>
            </a:endParaRPr>
          </a:p>
        </p:txBody>
      </p:sp>
      <p:cxnSp>
        <p:nvCxnSpPr>
          <p:cNvPr id="92" name="Google Shape;92;p16"/>
          <p:cNvCxnSpPr/>
          <p:nvPr/>
        </p:nvCxnSpPr>
        <p:spPr>
          <a:xfrm>
            <a:off x="4364550" y="1242375"/>
            <a:ext cx="4149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3" name="Google Shape;93;p16"/>
          <p:cNvGrpSpPr/>
          <p:nvPr/>
        </p:nvGrpSpPr>
        <p:grpSpPr>
          <a:xfrm>
            <a:off x="437825" y="1568589"/>
            <a:ext cx="2685450" cy="3086700"/>
            <a:chOff x="437825" y="1568589"/>
            <a:chExt cx="2685450" cy="3086700"/>
          </a:xfrm>
        </p:grpSpPr>
        <p:sp>
          <p:nvSpPr>
            <p:cNvPr id="94" name="Google Shape;94;p16"/>
            <p:cNvSpPr/>
            <p:nvPr/>
          </p:nvSpPr>
          <p:spPr>
            <a:xfrm>
              <a:off x="440075" y="1568589"/>
              <a:ext cx="2683200" cy="3086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6"/>
            <p:cNvSpPr txBox="1"/>
            <p:nvPr/>
          </p:nvSpPr>
          <p:spPr>
            <a:xfrm>
              <a:off x="437825" y="1568589"/>
              <a:ext cx="2683200" cy="411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Google Shape;96;p16"/>
          <p:cNvSpPr txBox="1">
            <a:spLocks noGrp="1"/>
          </p:cNvSpPr>
          <p:nvPr>
            <p:ph type="body" idx="4294967295"/>
          </p:nvPr>
        </p:nvSpPr>
        <p:spPr>
          <a:xfrm>
            <a:off x="516625" y="1562875"/>
            <a:ext cx="24843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>
                <a:solidFill>
                  <a:schemeClr val="lt1"/>
                </a:solidFill>
              </a:rPr>
              <a:t>詐欺注文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97" name="Google Shape;97;p16"/>
          <p:cNvSpPr txBox="1">
            <a:spLocks noGrp="1"/>
          </p:cNvSpPr>
          <p:nvPr>
            <p:ph type="body" idx="4294967295"/>
          </p:nvPr>
        </p:nvSpPr>
        <p:spPr>
          <a:xfrm>
            <a:off x="518000" y="2091275"/>
            <a:ext cx="2605200" cy="25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400" b="1" dirty="0"/>
              <a:t>詐欺取引は毎年約</a:t>
            </a:r>
            <a:r>
              <a:rPr lang="en-US" altLang="ja-JP" sz="1400" b="1" dirty="0"/>
              <a:t>10%</a:t>
            </a:r>
            <a:r>
              <a:rPr lang="ja-JP" altLang="en-US" sz="1400" b="1" dirty="0"/>
              <a:t>増加している</a:t>
            </a:r>
            <a:endParaRPr sz="1400" b="1"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➢"/>
            </a:pPr>
            <a:r>
              <a:rPr lang="ja-JP" altLang="en-US" sz="1400" dirty="0"/>
              <a:t>申込時の詐欺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ja-JP" altLang="en-US" sz="1400" dirty="0"/>
              <a:t>取引中の詐欺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ja-JP" altLang="en-US" sz="1400" dirty="0"/>
              <a:t>配達中に盗まれる</a:t>
            </a:r>
            <a:r>
              <a:rPr lang="en" sz="1400" dirty="0"/>
              <a:t> </a:t>
            </a:r>
            <a:endParaRPr sz="1400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400" b="1" dirty="0"/>
          </a:p>
        </p:txBody>
      </p:sp>
      <p:grpSp>
        <p:nvGrpSpPr>
          <p:cNvPr id="98" name="Google Shape;98;p16"/>
          <p:cNvGrpSpPr/>
          <p:nvPr/>
        </p:nvGrpSpPr>
        <p:grpSpPr>
          <a:xfrm>
            <a:off x="3230400" y="1568589"/>
            <a:ext cx="2683200" cy="3086700"/>
            <a:chOff x="3230400" y="1568589"/>
            <a:chExt cx="2683200" cy="3086700"/>
          </a:xfrm>
        </p:grpSpPr>
        <p:sp>
          <p:nvSpPr>
            <p:cNvPr id="99" name="Google Shape;99;p16"/>
            <p:cNvSpPr/>
            <p:nvPr/>
          </p:nvSpPr>
          <p:spPr>
            <a:xfrm>
              <a:off x="3230400" y="1568589"/>
              <a:ext cx="2683200" cy="3086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6"/>
            <p:cNvSpPr txBox="1"/>
            <p:nvPr/>
          </p:nvSpPr>
          <p:spPr>
            <a:xfrm>
              <a:off x="3230400" y="1568600"/>
              <a:ext cx="2683200" cy="411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16"/>
          <p:cNvSpPr txBox="1">
            <a:spLocks noGrp="1"/>
          </p:cNvSpPr>
          <p:nvPr>
            <p:ph type="body" idx="4294967295"/>
          </p:nvPr>
        </p:nvSpPr>
        <p:spPr>
          <a:xfrm>
            <a:off x="3316800" y="1562875"/>
            <a:ext cx="24843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ADA</a:t>
            </a:r>
            <a:r>
              <a:rPr lang="ja-JP" altLang="en-US" dirty="0">
                <a:solidFill>
                  <a:schemeClr val="lt1"/>
                </a:solidFill>
              </a:rPr>
              <a:t>アプリが少ない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02" name="Google Shape;102;p16"/>
          <p:cNvSpPr txBox="1">
            <a:spLocks noGrp="1"/>
          </p:cNvSpPr>
          <p:nvPr>
            <p:ph type="body" idx="4294967295"/>
          </p:nvPr>
        </p:nvSpPr>
        <p:spPr>
          <a:xfrm>
            <a:off x="3316825" y="2091277"/>
            <a:ext cx="2484300" cy="25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400" b="1" dirty="0"/>
              <a:t>実用化での</a:t>
            </a:r>
            <a:r>
              <a:rPr lang="en-US" altLang="ja-JP" sz="1400" b="1" dirty="0"/>
              <a:t>ADA</a:t>
            </a:r>
            <a:r>
              <a:rPr lang="ja-JP" altLang="en-US" sz="1400" b="1" dirty="0"/>
              <a:t>アプリの問題</a:t>
            </a:r>
            <a:endParaRPr sz="1400" b="1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 dirty="0"/>
              <a:t>ADA</a:t>
            </a:r>
            <a:r>
              <a:rPr lang="ja-JP" altLang="en-US" sz="1400" dirty="0"/>
              <a:t>はほぼ投機のため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ja-JP" altLang="en-US" sz="1400" dirty="0"/>
              <a:t>実用化の</a:t>
            </a:r>
            <a:r>
              <a:rPr lang="en-US" altLang="ja-JP" sz="1400" dirty="0"/>
              <a:t>ADA</a:t>
            </a:r>
            <a:r>
              <a:rPr lang="ja-JP" altLang="en-US" sz="1400" dirty="0"/>
              <a:t>アプリはまだ少ない</a:t>
            </a:r>
            <a:r>
              <a:rPr lang="en" sz="1400" dirty="0"/>
              <a:t> 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US" altLang="ja-JP" sz="1400" dirty="0"/>
              <a:t>ADA</a:t>
            </a:r>
            <a:r>
              <a:rPr lang="ja-JP" altLang="en-US" sz="1400" dirty="0"/>
              <a:t>の価値はあんまり知られてない</a:t>
            </a:r>
            <a:endParaRPr sz="1400" dirty="0"/>
          </a:p>
        </p:txBody>
      </p:sp>
      <p:grpSp>
        <p:nvGrpSpPr>
          <p:cNvPr id="103" name="Google Shape;103;p16"/>
          <p:cNvGrpSpPr/>
          <p:nvPr/>
        </p:nvGrpSpPr>
        <p:grpSpPr>
          <a:xfrm>
            <a:off x="6022975" y="1568589"/>
            <a:ext cx="2685450" cy="3086700"/>
            <a:chOff x="6022975" y="1568589"/>
            <a:chExt cx="2685450" cy="3086700"/>
          </a:xfrm>
        </p:grpSpPr>
        <p:sp>
          <p:nvSpPr>
            <p:cNvPr id="104" name="Google Shape;104;p16"/>
            <p:cNvSpPr/>
            <p:nvPr/>
          </p:nvSpPr>
          <p:spPr>
            <a:xfrm>
              <a:off x="6022975" y="1568589"/>
              <a:ext cx="2683200" cy="3086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6"/>
            <p:cNvSpPr txBox="1"/>
            <p:nvPr/>
          </p:nvSpPr>
          <p:spPr>
            <a:xfrm>
              <a:off x="6025225" y="1568600"/>
              <a:ext cx="2683200" cy="411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16"/>
          <p:cNvSpPr txBox="1">
            <a:spLocks noGrp="1"/>
          </p:cNvSpPr>
          <p:nvPr>
            <p:ph type="body" idx="4294967295"/>
          </p:nvPr>
        </p:nvSpPr>
        <p:spPr>
          <a:xfrm>
            <a:off x="6107075" y="1562875"/>
            <a:ext cx="24843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>
                <a:solidFill>
                  <a:schemeClr val="lt1"/>
                </a:solidFill>
              </a:rPr>
              <a:t>暗号通貨は怖い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07" name="Google Shape;107;p16"/>
          <p:cNvSpPr txBox="1">
            <a:spLocks noGrp="1"/>
          </p:cNvSpPr>
          <p:nvPr>
            <p:ph type="body" idx="4294967295"/>
          </p:nvPr>
        </p:nvSpPr>
        <p:spPr>
          <a:xfrm>
            <a:off x="6022975" y="2091275"/>
            <a:ext cx="2768100" cy="25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400" b="1" dirty="0"/>
              <a:t>暗号通貨が怖い理由</a:t>
            </a:r>
            <a:r>
              <a:rPr lang="en" sz="1400" b="1" dirty="0"/>
              <a:t> </a:t>
            </a:r>
            <a:endParaRPr sz="1400" b="1"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➢"/>
            </a:pPr>
            <a:r>
              <a:rPr lang="ja-JP" altLang="en-US" sz="1400" dirty="0"/>
              <a:t>暗号通貨のメリットは知られてない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ja-JP" altLang="en-US" sz="1400" dirty="0"/>
              <a:t>実用化アプリが少ないため暗号通貨になじみがない</a:t>
            </a:r>
            <a:endParaRPr sz="1400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4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>
                <a:solidFill>
                  <a:schemeClr val="lt2"/>
                </a:solidFill>
              </a:rPr>
              <a:t>どのように解決するか</a:t>
            </a:r>
            <a:r>
              <a:rPr lang="en" dirty="0">
                <a:solidFill>
                  <a:schemeClr val="lt2"/>
                </a:solidFill>
              </a:rPr>
              <a:t> ?</a:t>
            </a:r>
            <a:endParaRPr dirty="0">
              <a:solidFill>
                <a:schemeClr val="lt2"/>
              </a:solidFill>
            </a:endParaRPr>
          </a:p>
        </p:txBody>
      </p:sp>
      <p:cxnSp>
        <p:nvCxnSpPr>
          <p:cNvPr id="113" name="Google Shape;113;p17"/>
          <p:cNvCxnSpPr/>
          <p:nvPr/>
        </p:nvCxnSpPr>
        <p:spPr>
          <a:xfrm>
            <a:off x="4364550" y="1242375"/>
            <a:ext cx="4149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4" name="Google Shape;114;p17"/>
          <p:cNvGrpSpPr/>
          <p:nvPr/>
        </p:nvGrpSpPr>
        <p:grpSpPr>
          <a:xfrm>
            <a:off x="437825" y="1568589"/>
            <a:ext cx="2685450" cy="3086700"/>
            <a:chOff x="437825" y="1568589"/>
            <a:chExt cx="2685450" cy="3086700"/>
          </a:xfrm>
        </p:grpSpPr>
        <p:sp>
          <p:nvSpPr>
            <p:cNvPr id="115" name="Google Shape;115;p17"/>
            <p:cNvSpPr/>
            <p:nvPr/>
          </p:nvSpPr>
          <p:spPr>
            <a:xfrm>
              <a:off x="440075" y="1568589"/>
              <a:ext cx="2683200" cy="3086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7"/>
            <p:cNvSpPr txBox="1"/>
            <p:nvPr/>
          </p:nvSpPr>
          <p:spPr>
            <a:xfrm>
              <a:off x="437825" y="1568589"/>
              <a:ext cx="2683200" cy="411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" name="Google Shape;117;p17"/>
          <p:cNvSpPr txBox="1">
            <a:spLocks noGrp="1"/>
          </p:cNvSpPr>
          <p:nvPr>
            <p:ph type="body" idx="4294967295"/>
          </p:nvPr>
        </p:nvSpPr>
        <p:spPr>
          <a:xfrm>
            <a:off x="437825" y="1562875"/>
            <a:ext cx="26856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>
                <a:solidFill>
                  <a:schemeClr val="lt1"/>
                </a:solidFill>
              </a:rPr>
              <a:t>支払の透明性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18" name="Google Shape;118;p17"/>
          <p:cNvSpPr txBox="1">
            <a:spLocks noGrp="1"/>
          </p:cNvSpPr>
          <p:nvPr>
            <p:ph type="body" idx="4294967295"/>
          </p:nvPr>
        </p:nvSpPr>
        <p:spPr>
          <a:xfrm>
            <a:off x="518000" y="2091275"/>
            <a:ext cx="2494500" cy="25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ja-JP" altLang="en-US" sz="1400" dirty="0"/>
              <a:t>スマートコントラクトプロセス</a:t>
            </a:r>
            <a:endParaRPr sz="1400" dirty="0"/>
          </a:p>
        </p:txBody>
      </p:sp>
      <p:grpSp>
        <p:nvGrpSpPr>
          <p:cNvPr id="119" name="Google Shape;119;p17"/>
          <p:cNvGrpSpPr/>
          <p:nvPr/>
        </p:nvGrpSpPr>
        <p:grpSpPr>
          <a:xfrm>
            <a:off x="3230400" y="1568589"/>
            <a:ext cx="2683200" cy="3086700"/>
            <a:chOff x="3230400" y="1568589"/>
            <a:chExt cx="2683200" cy="3086700"/>
          </a:xfrm>
        </p:grpSpPr>
        <p:sp>
          <p:nvSpPr>
            <p:cNvPr id="120" name="Google Shape;120;p17"/>
            <p:cNvSpPr/>
            <p:nvPr/>
          </p:nvSpPr>
          <p:spPr>
            <a:xfrm>
              <a:off x="3230400" y="1568589"/>
              <a:ext cx="2683200" cy="3086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7"/>
            <p:cNvSpPr txBox="1"/>
            <p:nvPr/>
          </p:nvSpPr>
          <p:spPr>
            <a:xfrm>
              <a:off x="3230400" y="1568600"/>
              <a:ext cx="2683200" cy="411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17"/>
          <p:cNvSpPr txBox="1">
            <a:spLocks noGrp="1"/>
          </p:cNvSpPr>
          <p:nvPr>
            <p:ph type="body" idx="4294967295"/>
          </p:nvPr>
        </p:nvSpPr>
        <p:spPr>
          <a:xfrm>
            <a:off x="3316800" y="1562875"/>
            <a:ext cx="24843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ADA</a:t>
            </a:r>
            <a:r>
              <a:rPr lang="ja-JP" altLang="en-US" dirty="0">
                <a:solidFill>
                  <a:schemeClr val="lt1"/>
                </a:solidFill>
              </a:rPr>
              <a:t>を普及させる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4294967295"/>
          </p:nvPr>
        </p:nvSpPr>
        <p:spPr>
          <a:xfrm>
            <a:off x="3316825" y="2091277"/>
            <a:ext cx="2484300" cy="25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ja-JP" altLang="en-US" sz="1400" dirty="0"/>
              <a:t>使用可能ショップを増やす</a:t>
            </a:r>
            <a:endParaRPr sz="1400" dirty="0"/>
          </a:p>
        </p:txBody>
      </p:sp>
      <p:grpSp>
        <p:nvGrpSpPr>
          <p:cNvPr id="124" name="Google Shape;124;p17"/>
          <p:cNvGrpSpPr/>
          <p:nvPr/>
        </p:nvGrpSpPr>
        <p:grpSpPr>
          <a:xfrm>
            <a:off x="6022975" y="1568589"/>
            <a:ext cx="2685450" cy="3086700"/>
            <a:chOff x="6022975" y="1568589"/>
            <a:chExt cx="2685450" cy="3086700"/>
          </a:xfrm>
        </p:grpSpPr>
        <p:sp>
          <p:nvSpPr>
            <p:cNvPr id="125" name="Google Shape;125;p17"/>
            <p:cNvSpPr/>
            <p:nvPr/>
          </p:nvSpPr>
          <p:spPr>
            <a:xfrm>
              <a:off x="6022975" y="1568589"/>
              <a:ext cx="2683200" cy="3086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7"/>
            <p:cNvSpPr txBox="1"/>
            <p:nvPr/>
          </p:nvSpPr>
          <p:spPr>
            <a:xfrm>
              <a:off x="6025225" y="1568600"/>
              <a:ext cx="2683200" cy="411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" name="Google Shape;127;p17"/>
          <p:cNvSpPr txBox="1">
            <a:spLocks noGrp="1"/>
          </p:cNvSpPr>
          <p:nvPr>
            <p:ph type="body" idx="4294967295"/>
          </p:nvPr>
        </p:nvSpPr>
        <p:spPr>
          <a:xfrm>
            <a:off x="6107075" y="1562875"/>
            <a:ext cx="24843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dirty="0">
                <a:solidFill>
                  <a:schemeClr val="lt1"/>
                </a:solidFill>
              </a:rPr>
              <a:t>信用と支払い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28" name="Google Shape;128;p17"/>
          <p:cNvSpPr txBox="1">
            <a:spLocks noGrp="1"/>
          </p:cNvSpPr>
          <p:nvPr>
            <p:ph type="body" idx="4294967295"/>
          </p:nvPr>
        </p:nvSpPr>
        <p:spPr>
          <a:xfrm>
            <a:off x="6105400" y="2091277"/>
            <a:ext cx="2494500" cy="25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ja-JP" altLang="en-US" sz="1400" dirty="0"/>
              <a:t>アルゴリズム</a:t>
            </a:r>
            <a:r>
              <a:rPr lang="en" sz="1400" dirty="0"/>
              <a:t> VS </a:t>
            </a:r>
            <a:r>
              <a:rPr lang="ja-JP" altLang="en-US" sz="1400" dirty="0"/>
              <a:t>人間</a:t>
            </a:r>
            <a:endParaRPr sz="1400" dirty="0"/>
          </a:p>
        </p:txBody>
      </p:sp>
      <p:pic>
        <p:nvPicPr>
          <p:cNvPr id="129" name="Google Shape;12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6825" y="2604725"/>
            <a:ext cx="2484300" cy="20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000" y="2733300"/>
            <a:ext cx="2476500" cy="18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5450" y="2733300"/>
            <a:ext cx="2494499" cy="18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title"/>
          </p:nvPr>
        </p:nvSpPr>
        <p:spPr>
          <a:xfrm>
            <a:off x="235200" y="157838"/>
            <a:ext cx="8673600" cy="4924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2"/>
                </a:solidFill>
              </a:rPr>
              <a:t>WIX</a:t>
            </a:r>
            <a:r>
              <a:rPr lang="ja-JP" altLang="en-US" sz="2000" dirty="0">
                <a:solidFill>
                  <a:schemeClr val="lt2"/>
                </a:solidFill>
              </a:rPr>
              <a:t>ウェブプラットフォームに</a:t>
            </a:r>
            <a:r>
              <a:rPr lang="en" sz="2000" dirty="0">
                <a:solidFill>
                  <a:schemeClr val="lt2"/>
                </a:solidFill>
              </a:rPr>
              <a:t>cPay</a:t>
            </a:r>
            <a:r>
              <a:rPr lang="ja-JP" altLang="en-US" sz="2000" dirty="0">
                <a:solidFill>
                  <a:schemeClr val="lt2"/>
                </a:solidFill>
              </a:rPr>
              <a:t>プラグインをデプロイ</a:t>
            </a:r>
            <a:r>
              <a:rPr lang="en" sz="2000" dirty="0">
                <a:solidFill>
                  <a:schemeClr val="lt2"/>
                </a:solidFill>
              </a:rPr>
              <a:t>  </a:t>
            </a:r>
            <a:r>
              <a:rPr lang="en" sz="2000" i="1" dirty="0">
                <a:solidFill>
                  <a:schemeClr val="lt2"/>
                </a:solidFill>
              </a:rPr>
              <a:t>(</a:t>
            </a:r>
            <a:r>
              <a:rPr lang="ja-JP" altLang="en-US" sz="2000" i="1" dirty="0">
                <a:solidFill>
                  <a:schemeClr val="lt2"/>
                </a:solidFill>
              </a:rPr>
              <a:t>プロトタイプ</a:t>
            </a:r>
            <a:r>
              <a:rPr lang="en" sz="2000" i="1" dirty="0">
                <a:solidFill>
                  <a:schemeClr val="lt2"/>
                </a:solidFill>
              </a:rPr>
              <a:t>)</a:t>
            </a:r>
            <a:endParaRPr sz="2000" i="1" dirty="0">
              <a:solidFill>
                <a:schemeClr val="lt2"/>
              </a:solidFill>
            </a:endParaRPr>
          </a:p>
        </p:txBody>
      </p:sp>
      <p:pic>
        <p:nvPicPr>
          <p:cNvPr id="137" name="Google Shape;13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925" y="650250"/>
            <a:ext cx="5383114" cy="440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538" y="152400"/>
            <a:ext cx="844093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550" y="521500"/>
            <a:ext cx="6782126" cy="45305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 txBox="1">
            <a:spLocks noGrp="1"/>
          </p:cNvSpPr>
          <p:nvPr>
            <p:ph type="title"/>
          </p:nvPr>
        </p:nvSpPr>
        <p:spPr>
          <a:xfrm>
            <a:off x="296672" y="157838"/>
            <a:ext cx="8524598" cy="4924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2"/>
                </a:solidFill>
              </a:rPr>
              <a:t>cPay</a:t>
            </a:r>
            <a:r>
              <a:rPr lang="ja-JP" altLang="en-US" sz="2000" dirty="0">
                <a:solidFill>
                  <a:schemeClr val="lt2"/>
                </a:solidFill>
              </a:rPr>
              <a:t>プラグインがユーザーサイトに</a:t>
            </a:r>
            <a:r>
              <a:rPr lang="en" sz="2000" dirty="0">
                <a:solidFill>
                  <a:schemeClr val="lt2"/>
                </a:solidFill>
              </a:rPr>
              <a:t>ADAPay</a:t>
            </a:r>
            <a:r>
              <a:rPr lang="ja-JP" altLang="en-US" sz="2000" dirty="0">
                <a:solidFill>
                  <a:schemeClr val="lt2"/>
                </a:solidFill>
              </a:rPr>
              <a:t>ボタンを追加</a:t>
            </a:r>
            <a:r>
              <a:rPr lang="en" sz="2000" dirty="0">
                <a:solidFill>
                  <a:schemeClr val="lt2"/>
                </a:solidFill>
              </a:rPr>
              <a:t>   </a:t>
            </a:r>
            <a:r>
              <a:rPr lang="en" sz="2000" i="1" dirty="0">
                <a:solidFill>
                  <a:schemeClr val="lt2"/>
                </a:solidFill>
              </a:rPr>
              <a:t>(</a:t>
            </a:r>
            <a:r>
              <a:rPr lang="ja-JP" altLang="en-US" sz="2000" i="1" dirty="0">
                <a:solidFill>
                  <a:schemeClr val="lt2"/>
                </a:solidFill>
              </a:rPr>
              <a:t>プロトタイプ</a:t>
            </a:r>
            <a:r>
              <a:rPr lang="en" sz="2000" i="1" dirty="0">
                <a:solidFill>
                  <a:schemeClr val="lt2"/>
                </a:solidFill>
              </a:rPr>
              <a:t>)</a:t>
            </a:r>
            <a:endParaRPr sz="2000" i="1" dirty="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850" y="107000"/>
            <a:ext cx="6762373" cy="49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414</Words>
  <Application>Microsoft Office PowerPoint</Application>
  <PresentationFormat>画面に合わせる (16:9)</PresentationFormat>
  <Paragraphs>95</Paragraphs>
  <Slides>18</Slides>
  <Notes>18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5" baseType="lpstr">
      <vt:lpstr>Economica</vt:lpstr>
      <vt:lpstr>Source Sans Pro</vt:lpstr>
      <vt:lpstr>Arial</vt:lpstr>
      <vt:lpstr>Open Sans</vt:lpstr>
      <vt:lpstr>ＭＳ Ｐゴシック</vt:lpstr>
      <vt:lpstr>Roboto</vt:lpstr>
      <vt:lpstr>Luxe</vt:lpstr>
      <vt:lpstr>    cPAY – 信用取引 アンチ スパムオーダー</vt:lpstr>
      <vt:lpstr>cPay | 概要</vt:lpstr>
      <vt:lpstr>cPay | COTIプラットフォームを通して従来のADAの決済方法が一新</vt:lpstr>
      <vt:lpstr>既存の問題!</vt:lpstr>
      <vt:lpstr>どのように解決するか ?</vt:lpstr>
      <vt:lpstr>WIXウェブプラットフォームにcPayプラグインをデプロイ  (プロトタイプ)</vt:lpstr>
      <vt:lpstr>PowerPoint プレゼンテーション</vt:lpstr>
      <vt:lpstr>cPayプラグインがユーザーサイトにADAPayボタンを追加   (プロトタイプ)</vt:lpstr>
      <vt:lpstr>PowerPoint プレゼンテーション</vt:lpstr>
      <vt:lpstr>PowerPoint プレゼンテーション</vt:lpstr>
      <vt:lpstr>PowerPoint プレゼンテーション</vt:lpstr>
      <vt:lpstr>主な機能</vt:lpstr>
      <vt:lpstr>cPay KPIs</vt:lpstr>
      <vt:lpstr>cPayプラグインのパッケージングと配布 </vt:lpstr>
      <vt:lpstr>アプローチ</vt:lpstr>
      <vt:lpstr>チームキーメンバー</vt:lpstr>
      <vt:lpstr>提案には13,200ドルの資金が必要です https://cardano.ideascale.com/a/dtd/cPAY-TrustOrder-Anti-SpamOrder/383397-48088 投票開始日: 2022/01/03、忘れずに。 メールでのご質問は: trongnk@gmail.com 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cPAY - TrustOrder Anti SpamOrder</dc:title>
  <cp:lastModifiedBy>Nguyen Thanh Tuan</cp:lastModifiedBy>
  <cp:revision>45</cp:revision>
  <dcterms:modified xsi:type="dcterms:W3CDTF">2021-12-21T07:00:33Z</dcterms:modified>
</cp:coreProperties>
</file>